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32245300" cy="43218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47"/>
  </p:normalViewPr>
  <p:slideViewPr>
    <p:cSldViewPr>
      <p:cViewPr>
        <p:scale>
          <a:sx n="92" d="100"/>
          <a:sy n="92" d="100"/>
        </p:scale>
        <p:origin x="816" y="-16632"/>
      </p:cViewPr>
      <p:guideLst>
        <p:guide orient="horz" pos="216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7"/>
            <a:ext cx="13972962" cy="2160905"/>
          </a:xfrm>
          <a:prstGeom prst="rect">
            <a:avLst/>
          </a:prstGeom>
        </p:spPr>
        <p:txBody>
          <a:bodyPr vert="horz" lIns="431146" tIns="215573" rIns="431146" bIns="215573" rtlCol="0"/>
          <a:lstStyle>
            <a:lvl1pPr algn="l">
              <a:defRPr sz="5500"/>
            </a:lvl1pPr>
          </a:lstStyle>
          <a:p>
            <a:endParaRPr lang="en-US"/>
          </a:p>
        </p:txBody>
      </p:sp>
      <p:sp>
        <p:nvSpPr>
          <p:cNvPr id="3" name="Date Placeholder 2"/>
          <p:cNvSpPr>
            <a:spLocks noGrp="1"/>
          </p:cNvSpPr>
          <p:nvPr>
            <p:ph type="dt" idx="1"/>
          </p:nvPr>
        </p:nvSpPr>
        <p:spPr>
          <a:xfrm>
            <a:off x="18264882" y="7"/>
            <a:ext cx="13972962" cy="2160905"/>
          </a:xfrm>
          <a:prstGeom prst="rect">
            <a:avLst/>
          </a:prstGeom>
        </p:spPr>
        <p:txBody>
          <a:bodyPr vert="horz" lIns="431146" tIns="215573" rIns="431146" bIns="215573" rtlCol="0"/>
          <a:lstStyle>
            <a:lvl1pPr algn="r">
              <a:defRPr sz="55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10393363" y="3246438"/>
            <a:ext cx="11458575" cy="16206787"/>
          </a:xfrm>
          <a:prstGeom prst="rect">
            <a:avLst/>
          </a:prstGeom>
          <a:noFill/>
          <a:ln w="12700">
            <a:solidFill>
              <a:prstClr val="black"/>
            </a:solidFill>
          </a:ln>
        </p:spPr>
        <p:txBody>
          <a:bodyPr vert="horz" lIns="431146" tIns="215573" rIns="431146" bIns="215573" rtlCol="0" anchor="ctr"/>
          <a:lstStyle/>
          <a:p>
            <a:endParaRPr lang="en-US"/>
          </a:p>
        </p:txBody>
      </p:sp>
      <p:sp>
        <p:nvSpPr>
          <p:cNvPr id="5" name="Notes Placeholder 4"/>
          <p:cNvSpPr>
            <a:spLocks noGrp="1"/>
          </p:cNvSpPr>
          <p:nvPr>
            <p:ph type="body" sz="quarter" idx="3"/>
          </p:nvPr>
        </p:nvSpPr>
        <p:spPr>
          <a:xfrm>
            <a:off x="3224530" y="20528602"/>
            <a:ext cx="25796240" cy="19448145"/>
          </a:xfrm>
          <a:prstGeom prst="rect">
            <a:avLst/>
          </a:prstGeom>
        </p:spPr>
        <p:txBody>
          <a:bodyPr vert="horz" lIns="431146" tIns="215573" rIns="431146" bIns="2155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41049696"/>
            <a:ext cx="13972962" cy="2160905"/>
          </a:xfrm>
          <a:prstGeom prst="rect">
            <a:avLst/>
          </a:prstGeom>
        </p:spPr>
        <p:txBody>
          <a:bodyPr vert="horz" lIns="431146" tIns="215573" rIns="431146" bIns="215573" rtlCol="0" anchor="b"/>
          <a:lstStyle>
            <a:lvl1pPr algn="l">
              <a:defRPr sz="5500"/>
            </a:lvl1pPr>
          </a:lstStyle>
          <a:p>
            <a:endParaRPr lang="en-US"/>
          </a:p>
        </p:txBody>
      </p:sp>
      <p:sp>
        <p:nvSpPr>
          <p:cNvPr id="7" name="Slide Number Placeholder 6"/>
          <p:cNvSpPr>
            <a:spLocks noGrp="1"/>
          </p:cNvSpPr>
          <p:nvPr>
            <p:ph type="sldNum" sz="quarter" idx="5"/>
          </p:nvPr>
        </p:nvSpPr>
        <p:spPr>
          <a:xfrm>
            <a:off x="18264882" y="41049696"/>
            <a:ext cx="13972962" cy="2160905"/>
          </a:xfrm>
          <a:prstGeom prst="rect">
            <a:avLst/>
          </a:prstGeom>
        </p:spPr>
        <p:txBody>
          <a:bodyPr vert="horz" lIns="431146" tIns="215573" rIns="431146" bIns="215573" rtlCol="0" anchor="b"/>
          <a:lstStyle>
            <a:lvl1pPr algn="r">
              <a:defRPr sz="55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11.jpeg"/><Relationship Id="rId26" Type="http://schemas.openxmlformats.org/officeDocument/2006/relationships/image" Target="../media/image19.jpg"/><Relationship Id="rId3" Type="http://schemas.openxmlformats.org/officeDocument/2006/relationships/image" Target="../media/image1.png"/><Relationship Id="rId21" Type="http://schemas.openxmlformats.org/officeDocument/2006/relationships/image" Target="../media/image14.jpg"/><Relationship Id="rId34" Type="http://schemas.openxmlformats.org/officeDocument/2006/relationships/image" Target="../media/image26.jpg"/><Relationship Id="rId7" Type="http://schemas.openxmlformats.org/officeDocument/2006/relationships/image" Target="../media/image5.jpg"/><Relationship Id="rId17" Type="http://schemas.openxmlformats.org/officeDocument/2006/relationships/image" Target="../media/image10.jpg"/><Relationship Id="rId25" Type="http://schemas.openxmlformats.org/officeDocument/2006/relationships/image" Target="../media/image18.jpg"/><Relationship Id="rId33" Type="http://schemas.openxmlformats.org/officeDocument/2006/relationships/image" Target="../media/image25.jpeg"/><Relationship Id="rId2" Type="http://schemas.openxmlformats.org/officeDocument/2006/relationships/notesSlide" Target="../notesSlides/notesSlide1.xml"/><Relationship Id="rId16" Type="http://schemas.openxmlformats.org/officeDocument/2006/relationships/image" Target="../media/image9.jpg"/><Relationship Id="rId20" Type="http://schemas.openxmlformats.org/officeDocument/2006/relationships/image" Target="../media/image13.jpeg"/><Relationship Id="rId29"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4.jpg"/><Relationship Id="rId24" Type="http://schemas.openxmlformats.org/officeDocument/2006/relationships/image" Target="../media/image17.png"/><Relationship Id="rId32" Type="http://schemas.openxmlformats.org/officeDocument/2006/relationships/image" Target="../media/image24.jpg"/><Relationship Id="rId5" Type="http://schemas.openxmlformats.org/officeDocument/2006/relationships/image" Target="../media/image3.jpg"/><Relationship Id="rId15" Type="http://schemas.openxmlformats.org/officeDocument/2006/relationships/image" Target="../media/image13.png"/><Relationship Id="rId23" Type="http://schemas.openxmlformats.org/officeDocument/2006/relationships/image" Target="../media/image16.png"/><Relationship Id="rId28" Type="http://schemas.openxmlformats.org/officeDocument/2006/relationships/image" Target="../media/image23.png"/><Relationship Id="rId10" Type="http://schemas.openxmlformats.org/officeDocument/2006/relationships/image" Target="../media/image8.gif"/><Relationship Id="rId19" Type="http://schemas.openxmlformats.org/officeDocument/2006/relationships/image" Target="../media/image12.png"/><Relationship Id="rId31" Type="http://schemas.openxmlformats.org/officeDocument/2006/relationships/image" Target="../media/image23.jpeg"/><Relationship Id="rId4" Type="http://schemas.openxmlformats.org/officeDocument/2006/relationships/image" Target="../media/image2.jpg"/><Relationship Id="rId9" Type="http://schemas.openxmlformats.org/officeDocument/2006/relationships/image" Target="../media/image7.png"/><Relationship Id="rId22" Type="http://schemas.openxmlformats.org/officeDocument/2006/relationships/image" Target="../media/image15.jpg"/><Relationship Id="rId27" Type="http://schemas.openxmlformats.org/officeDocument/2006/relationships/image" Target="../media/image20.jpg"/><Relationship Id="rId30" Type="http://schemas.openxmlformats.org/officeDocument/2006/relationships/image" Target="../media/image22.jpg"/><Relationship Id="rId3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81C2ED02-3270-5AA3-D8C2-B8ECA1CB845C}"/>
              </a:ext>
            </a:extLst>
          </p:cNvPr>
          <p:cNvGrpSpPr/>
          <p:nvPr/>
        </p:nvGrpSpPr>
        <p:grpSpPr>
          <a:xfrm>
            <a:off x="15342345" y="25590499"/>
            <a:ext cx="14953505" cy="17115571"/>
            <a:chOff x="273050" y="4902556"/>
            <a:chExt cx="9325538" cy="4013599"/>
          </a:xfrm>
        </p:grpSpPr>
        <p:sp>
          <p:nvSpPr>
            <p:cNvPr id="76" name="Freeform 3">
              <a:extLst>
                <a:ext uri="{FF2B5EF4-FFF2-40B4-BE49-F238E27FC236}">
                  <a16:creationId xmlns:a16="http://schemas.microsoft.com/office/drawing/2014/main" id="{8672190A-8AF6-F2BE-4AF8-842A20997806}"/>
                </a:ext>
              </a:extLst>
            </p:cNvPr>
            <p:cNvSpPr/>
            <p:nvPr/>
          </p:nvSpPr>
          <p:spPr>
            <a:xfrm>
              <a:off x="273050" y="4902556"/>
              <a:ext cx="9317958" cy="29975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Future Experiments</a:t>
              </a:r>
              <a:endParaRPr lang="zh-CN" altLang="en-US" sz="3600" b="1" dirty="0">
                <a:latin typeface="Avenir" panose="02000503020000020003" pitchFamily="2" charset="0"/>
              </a:endParaRPr>
            </a:p>
          </p:txBody>
        </p:sp>
        <p:sp>
          <p:nvSpPr>
            <p:cNvPr id="78" name="Rectangle 77">
              <a:extLst>
                <a:ext uri="{FF2B5EF4-FFF2-40B4-BE49-F238E27FC236}">
                  <a16:creationId xmlns:a16="http://schemas.microsoft.com/office/drawing/2014/main" id="{4F3A7F6C-DBC7-367C-AF06-AEEE96021031}"/>
                </a:ext>
              </a:extLst>
            </p:cNvPr>
            <p:cNvSpPr/>
            <p:nvPr/>
          </p:nvSpPr>
          <p:spPr>
            <a:xfrm>
              <a:off x="280630" y="5246309"/>
              <a:ext cx="9317958" cy="36698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grpSp>
        <p:nvGrpSpPr>
          <p:cNvPr id="53" name="Group 52">
            <a:extLst>
              <a:ext uri="{FF2B5EF4-FFF2-40B4-BE49-F238E27FC236}">
                <a16:creationId xmlns:a16="http://schemas.microsoft.com/office/drawing/2014/main" id="{7B82FF5F-D340-F847-9487-A645E29D3420}"/>
              </a:ext>
            </a:extLst>
          </p:cNvPr>
          <p:cNvGrpSpPr/>
          <p:nvPr/>
        </p:nvGrpSpPr>
        <p:grpSpPr>
          <a:xfrm>
            <a:off x="143558" y="4330700"/>
            <a:ext cx="29935869" cy="10589886"/>
            <a:chOff x="273050" y="4902556"/>
            <a:chExt cx="9461178" cy="4016469"/>
          </a:xfrm>
        </p:grpSpPr>
        <p:sp>
          <p:nvSpPr>
            <p:cNvPr id="58" name="Rectangle 57">
              <a:extLst>
                <a:ext uri="{FF2B5EF4-FFF2-40B4-BE49-F238E27FC236}">
                  <a16:creationId xmlns:a16="http://schemas.microsoft.com/office/drawing/2014/main" id="{C0DBACD3-5CC0-A146-BC83-7E1D252E4FAC}"/>
                </a:ext>
              </a:extLst>
            </p:cNvPr>
            <p:cNvSpPr/>
            <p:nvPr/>
          </p:nvSpPr>
          <p:spPr>
            <a:xfrm>
              <a:off x="273050" y="5262403"/>
              <a:ext cx="9461178" cy="365662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sp>
          <p:nvSpPr>
            <p:cNvPr id="57" name="Freeform 3">
              <a:extLst>
                <a:ext uri="{FF2B5EF4-FFF2-40B4-BE49-F238E27FC236}">
                  <a16:creationId xmlns:a16="http://schemas.microsoft.com/office/drawing/2014/main" id="{4BF032A1-B97F-5741-AB4C-DB8369EE3C3C}"/>
                </a:ext>
              </a:extLst>
            </p:cNvPr>
            <p:cNvSpPr/>
            <p:nvPr/>
          </p:nvSpPr>
          <p:spPr>
            <a:xfrm>
              <a:off x="273050" y="4902556"/>
              <a:ext cx="9461178" cy="29692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The Proton Radius Puzzle</a:t>
              </a:r>
              <a:endParaRPr lang="zh-CN" altLang="en-US" sz="3600" b="1" dirty="0">
                <a:latin typeface="Avenir" panose="02000503020000020003" pitchFamily="2" charset="0"/>
              </a:endParaRPr>
            </a:p>
          </p:txBody>
        </p:sp>
      </p:grpSp>
      <p:sp>
        <p:nvSpPr>
          <p:cNvPr id="68" name="TextBox 67"/>
          <p:cNvSpPr txBox="1"/>
          <p:nvPr/>
        </p:nvSpPr>
        <p:spPr>
          <a:xfrm>
            <a:off x="7241054" y="685444"/>
            <a:ext cx="18043525" cy="315951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The Proton Radius (PRad) Experiment</a:t>
            </a:r>
          </a:p>
          <a:p>
            <a:pPr algn="ctr">
              <a:lnSpc>
                <a:spcPts val="8400"/>
              </a:lnSpc>
              <a:tabLst>
                <a:tab pos="3644900" algn="l"/>
                <a:tab pos="7785100" algn="l"/>
                <a:tab pos="8255000" algn="l"/>
              </a:tabLst>
            </a:pP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9" name="Group 48">
            <a:extLst>
              <a:ext uri="{FF2B5EF4-FFF2-40B4-BE49-F238E27FC236}">
                <a16:creationId xmlns:a16="http://schemas.microsoft.com/office/drawing/2014/main" id="{7B82FF5F-D340-F847-9487-A645E29D3420}"/>
              </a:ext>
            </a:extLst>
          </p:cNvPr>
          <p:cNvGrpSpPr/>
          <p:nvPr/>
        </p:nvGrpSpPr>
        <p:grpSpPr>
          <a:xfrm>
            <a:off x="143558" y="15124708"/>
            <a:ext cx="29992539" cy="10329730"/>
            <a:chOff x="273050" y="4902556"/>
            <a:chExt cx="9317958" cy="4052061"/>
          </a:xfrm>
        </p:grpSpPr>
        <p:sp>
          <p:nvSpPr>
            <p:cNvPr id="51" name="Freeform 3">
              <a:extLst>
                <a:ext uri="{FF2B5EF4-FFF2-40B4-BE49-F238E27FC236}">
                  <a16:creationId xmlns:a16="http://schemas.microsoft.com/office/drawing/2014/main" id="{4BF032A1-B97F-5741-AB4C-DB8369EE3C3C}"/>
                </a:ext>
              </a:extLst>
            </p:cNvPr>
            <p:cNvSpPr/>
            <p:nvPr/>
          </p:nvSpPr>
          <p:spPr>
            <a:xfrm>
              <a:off x="273050" y="4902556"/>
              <a:ext cx="9317958" cy="25152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panose="02000503020000020003" pitchFamily="2" charset="0"/>
                </a:rPr>
                <a:t>The Novel PRad Experiment at JLab</a:t>
              </a:r>
            </a:p>
          </p:txBody>
        </p:sp>
        <p:sp>
          <p:nvSpPr>
            <p:cNvPr id="52" name="Rectangle 51">
              <a:extLst>
                <a:ext uri="{FF2B5EF4-FFF2-40B4-BE49-F238E27FC236}">
                  <a16:creationId xmlns:a16="http://schemas.microsoft.com/office/drawing/2014/main" id="{C0DBACD3-5CC0-A146-BC83-7E1D252E4FAC}"/>
                </a:ext>
              </a:extLst>
            </p:cNvPr>
            <p:cNvSpPr/>
            <p:nvPr/>
          </p:nvSpPr>
          <p:spPr>
            <a:xfrm>
              <a:off x="273050" y="5187911"/>
              <a:ext cx="9317958" cy="37667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grpSp>
      <p:cxnSp>
        <p:nvCxnSpPr>
          <p:cNvPr id="91" name="Straight Arrow Connector 90"/>
          <p:cNvCxnSpPr/>
          <p:nvPr/>
        </p:nvCxnSpPr>
        <p:spPr>
          <a:xfrm flipV="1">
            <a:off x="5637100" y="30657044"/>
            <a:ext cx="837754" cy="329463"/>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1" name="Picture 30" descr="A red and white logo&#10;&#10;Description automatically generated">
            <a:extLst>
              <a:ext uri="{FF2B5EF4-FFF2-40B4-BE49-F238E27FC236}">
                <a16:creationId xmlns:a16="http://schemas.microsoft.com/office/drawing/2014/main" id="{9981EAE8-DF45-46F1-7810-99AD2649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6437" y="848302"/>
            <a:ext cx="4474703" cy="1688018"/>
          </a:xfrm>
          <a:prstGeom prst="rect">
            <a:avLst/>
          </a:prstGeom>
        </p:spPr>
      </p:pic>
      <p:pic>
        <p:nvPicPr>
          <p:cNvPr id="93" name="Picture 92" descr="A large square object with many small lights&#10;&#10;Description automatically generated with medium confidence">
            <a:extLst>
              <a:ext uri="{FF2B5EF4-FFF2-40B4-BE49-F238E27FC236}">
                <a16:creationId xmlns:a16="http://schemas.microsoft.com/office/drawing/2014/main" id="{89BFFB49-7D46-7D43-4050-78A54928F2D7}"/>
              </a:ext>
            </a:extLst>
          </p:cNvPr>
          <p:cNvPicPr>
            <a:picLocks noChangeAspect="1"/>
          </p:cNvPicPr>
          <p:nvPr/>
        </p:nvPicPr>
        <p:blipFill rotWithShape="1">
          <a:blip r:embed="rId4">
            <a:extLst>
              <a:ext uri="{28A0092B-C50C-407E-A947-70E740481C1C}">
                <a14:useLocalDpi xmlns:a14="http://schemas.microsoft.com/office/drawing/2010/main" val="0"/>
              </a:ext>
            </a:extLst>
          </a:blip>
          <a:srcRect l="8385" r="6000" b="3782"/>
          <a:stretch/>
        </p:blipFill>
        <p:spPr>
          <a:xfrm>
            <a:off x="11019432" y="18163231"/>
            <a:ext cx="4913142" cy="5318204"/>
          </a:xfrm>
          <a:prstGeom prst="rect">
            <a:avLst/>
          </a:prstGeom>
        </p:spPr>
      </p:pic>
      <p:pic>
        <p:nvPicPr>
          <p:cNvPr id="95" name="Picture 94" descr="A large machine with wires and wires&#10;&#10;Description automatically generated">
            <a:extLst>
              <a:ext uri="{FF2B5EF4-FFF2-40B4-BE49-F238E27FC236}">
                <a16:creationId xmlns:a16="http://schemas.microsoft.com/office/drawing/2014/main" id="{ADCD6787-679D-7657-0623-E945813E1B2A}"/>
              </a:ext>
            </a:extLst>
          </p:cNvPr>
          <p:cNvPicPr>
            <a:picLocks noChangeAspect="1"/>
          </p:cNvPicPr>
          <p:nvPr/>
        </p:nvPicPr>
        <p:blipFill rotWithShape="1">
          <a:blip r:embed="rId5">
            <a:extLst>
              <a:ext uri="{28A0092B-C50C-407E-A947-70E740481C1C}">
                <a14:useLocalDpi xmlns:a14="http://schemas.microsoft.com/office/drawing/2010/main" val="0"/>
              </a:ext>
            </a:extLst>
          </a:blip>
          <a:srcRect l="8636" r="31964"/>
          <a:stretch/>
        </p:blipFill>
        <p:spPr>
          <a:xfrm>
            <a:off x="25233020" y="15962542"/>
            <a:ext cx="4823489" cy="7490030"/>
          </a:xfrm>
          <a:prstGeom prst="rect">
            <a:avLst/>
          </a:prstGeom>
        </p:spPr>
      </p:pic>
      <p:pic>
        <p:nvPicPr>
          <p:cNvPr id="20" name="Picture 19" descr="A close-up of a machine&#10;&#10;Description automatically generated">
            <a:extLst>
              <a:ext uri="{FF2B5EF4-FFF2-40B4-BE49-F238E27FC236}">
                <a16:creationId xmlns:a16="http://schemas.microsoft.com/office/drawing/2014/main" id="{019A28B2-58AC-406F-6E16-9E7A094508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5750" y="15970020"/>
            <a:ext cx="6051637" cy="8179005"/>
          </a:xfrm>
          <a:prstGeom prst="rect">
            <a:avLst/>
          </a:prstGeom>
        </p:spPr>
      </p:pic>
      <p:pic>
        <p:nvPicPr>
          <p:cNvPr id="30" name="Picture 29" descr="A large round white machine&#10;&#10;Description automatically generated">
            <a:extLst>
              <a:ext uri="{FF2B5EF4-FFF2-40B4-BE49-F238E27FC236}">
                <a16:creationId xmlns:a16="http://schemas.microsoft.com/office/drawing/2014/main" id="{1926DDB7-53D5-E1B0-CCF3-2837D92DCD38}"/>
              </a:ext>
            </a:extLst>
          </p:cNvPr>
          <p:cNvPicPr>
            <a:picLocks noChangeAspect="1"/>
          </p:cNvPicPr>
          <p:nvPr/>
        </p:nvPicPr>
        <p:blipFill rotWithShape="1">
          <a:blip r:embed="rId7">
            <a:extLst>
              <a:ext uri="{28A0092B-C50C-407E-A947-70E740481C1C}">
                <a14:useLocalDpi xmlns:a14="http://schemas.microsoft.com/office/drawing/2010/main" val="0"/>
              </a:ext>
            </a:extLst>
          </a:blip>
          <a:srcRect l="14057" r="19269" b="23512"/>
          <a:stretch/>
        </p:blipFill>
        <p:spPr>
          <a:xfrm>
            <a:off x="16074003" y="15989300"/>
            <a:ext cx="2844360" cy="6340939"/>
          </a:xfrm>
          <a:prstGeom prst="rect">
            <a:avLst/>
          </a:prstGeom>
        </p:spPr>
      </p:pic>
      <p:pic>
        <p:nvPicPr>
          <p:cNvPr id="19" name="Picture 18" descr="A cartoon character with a wire around its neck&#10;&#10;Description automatically generated">
            <a:extLst>
              <a:ext uri="{FF2B5EF4-FFF2-40B4-BE49-F238E27FC236}">
                <a16:creationId xmlns:a16="http://schemas.microsoft.com/office/drawing/2014/main" id="{7DB107A8-A0DF-7082-7B1B-4CB75FF26D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01428" y="9576014"/>
            <a:ext cx="4521549" cy="4314456"/>
          </a:xfrm>
          <a:prstGeom prst="rect">
            <a:avLst/>
          </a:prstGeom>
        </p:spPr>
      </p:pic>
      <p:pic>
        <p:nvPicPr>
          <p:cNvPr id="69" name="Picture 68" descr="A person standing next to a vacuum chamber&#10;&#10;Description automatically generated">
            <a:extLst>
              <a:ext uri="{FF2B5EF4-FFF2-40B4-BE49-F238E27FC236}">
                <a16:creationId xmlns:a16="http://schemas.microsoft.com/office/drawing/2014/main" id="{8A99C03F-0F31-62DA-C3BA-8FF4518DAC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471" y="16138728"/>
            <a:ext cx="10481890" cy="3932622"/>
          </a:xfrm>
          <a:prstGeom prst="rect">
            <a:avLst/>
          </a:prstGeom>
        </p:spPr>
      </p:pic>
      <p:pic>
        <p:nvPicPr>
          <p:cNvPr id="17" name="Picture 16" descr="A diagram of a diagram of a nuclear model&#10;&#10;Description automatically generated with medium confidence">
            <a:extLst>
              <a:ext uri="{FF2B5EF4-FFF2-40B4-BE49-F238E27FC236}">
                <a16:creationId xmlns:a16="http://schemas.microsoft.com/office/drawing/2014/main" id="{BFB87523-CD7E-7C8B-BC95-C455764733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78307">
            <a:off x="20997859" y="6435302"/>
            <a:ext cx="8307829" cy="4991201"/>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344C49-A0C6-7F7C-8175-6F654FAB19FE}"/>
                  </a:ext>
                </a:extLst>
              </p:cNvPr>
              <p:cNvSpPr txBox="1"/>
              <p:nvPr/>
            </p:nvSpPr>
            <p:spPr>
              <a:xfrm>
                <a:off x="25151773" y="6762472"/>
                <a:ext cx="3581400" cy="86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𝑀</m:t>
                          </m:r>
                        </m:e>
                        <m:sub>
                          <m:r>
                            <a:rPr lang="en-US" sz="2400" b="0" i="1" smtClean="0">
                              <a:latin typeface="Cambria Math" panose="02040503050406030204" pitchFamily="18" charset="0"/>
                              <a:ea typeface="Cambria Math" panose="02040503050406030204" pitchFamily="18" charset="0"/>
                            </a:rPr>
                            <m:t>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205</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𝑒</m:t>
                          </m:r>
                        </m:sub>
                      </m:sSub>
                    </m:oMath>
                  </m:oMathPara>
                </a14:m>
                <a:endParaRPr lang="en-US" sz="2400" dirty="0"/>
              </a:p>
              <a:p>
                <a:pPr algn="ctr"/>
                <a:r>
                  <a:rPr lang="en-US" sz="2400" dirty="0"/>
                  <a:t>*Not to scale*</a:t>
                </a:r>
              </a:p>
            </p:txBody>
          </p:sp>
        </mc:Choice>
        <mc:Fallback xmlns="">
          <p:sp>
            <p:nvSpPr>
              <p:cNvPr id="21" name="TextBox 20">
                <a:extLst>
                  <a:ext uri="{FF2B5EF4-FFF2-40B4-BE49-F238E27FC236}">
                    <a16:creationId xmlns:a16="http://schemas.microsoft.com/office/drawing/2014/main" id="{59344C49-A0C6-7F7C-8175-6F654FAB19FE}"/>
                  </a:ext>
                </a:extLst>
              </p:cNvPr>
              <p:cNvSpPr txBox="1">
                <a:spLocks noRot="1" noChangeAspect="1" noMove="1" noResize="1" noEditPoints="1" noAdjustHandles="1" noChangeArrowheads="1" noChangeShapeType="1" noTextEdit="1"/>
              </p:cNvSpPr>
              <p:nvPr/>
            </p:nvSpPr>
            <p:spPr>
              <a:xfrm>
                <a:off x="25151773" y="6762472"/>
                <a:ext cx="3581400" cy="860748"/>
              </a:xfrm>
              <a:prstGeom prst="rect">
                <a:avLst/>
              </a:prstGeom>
              <a:blipFill>
                <a:blip r:embed="rId15"/>
                <a:stretch>
                  <a:fillRect b="-14789"/>
                </a:stretch>
              </a:blipFill>
            </p:spPr>
            <p:txBody>
              <a:bodyPr/>
              <a:lstStyle/>
              <a:p>
                <a:r>
                  <a:rPr lang="en-US">
                    <a:noFill/>
                  </a:rPr>
                  <a:t> </a:t>
                </a:r>
              </a:p>
            </p:txBody>
          </p:sp>
        </mc:Fallback>
      </mc:AlternateContent>
      <p:pic>
        <p:nvPicPr>
          <p:cNvPr id="41" name="Picture 40" descr="A screenshot of a news article&#10;&#10;Description automatically generated">
            <a:extLst>
              <a:ext uri="{FF2B5EF4-FFF2-40B4-BE49-F238E27FC236}">
                <a16:creationId xmlns:a16="http://schemas.microsoft.com/office/drawing/2014/main" id="{33B4B571-F148-4B0C-78C1-F20E30118DD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321041">
            <a:off x="1311922" y="6630267"/>
            <a:ext cx="6359933" cy="5819939"/>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CE4257AE-CB81-BC99-9AE1-6316B5DE423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1079988">
            <a:off x="3470419" y="5949946"/>
            <a:ext cx="5625229" cy="6708138"/>
          </a:xfrm>
          <a:prstGeom prst="rect">
            <a:avLst/>
          </a:prstGeom>
        </p:spPr>
      </p:pic>
      <p:pic>
        <p:nvPicPr>
          <p:cNvPr id="47" name="Picture 46" descr="A close-up of a newspaper&#10;&#10;Description automatically generated">
            <a:extLst>
              <a:ext uri="{FF2B5EF4-FFF2-40B4-BE49-F238E27FC236}">
                <a16:creationId xmlns:a16="http://schemas.microsoft.com/office/drawing/2014/main" id="{4248E50E-C907-4003-355A-986C611FC74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0788821">
            <a:off x="3928726" y="9918363"/>
            <a:ext cx="5217218" cy="3914693"/>
          </a:xfrm>
          <a:prstGeom prst="rect">
            <a:avLst/>
          </a:prstGeom>
        </p:spPr>
      </p:pic>
      <p:pic>
        <p:nvPicPr>
          <p:cNvPr id="39" name="Picture 38" descr="A yellow cover with a red ball and a black object with white text&#10;&#10;Description automatically generated">
            <a:extLst>
              <a:ext uri="{FF2B5EF4-FFF2-40B4-BE49-F238E27FC236}">
                <a16:creationId xmlns:a16="http://schemas.microsoft.com/office/drawing/2014/main" id="{F4A5BF7E-579D-26E5-3373-A4D8D20E9F0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25821" y="5745407"/>
            <a:ext cx="4676078" cy="6142667"/>
          </a:xfrm>
          <a:prstGeom prst="rect">
            <a:avLst/>
          </a:prstGeom>
        </p:spPr>
      </p:pic>
      <p:pic>
        <p:nvPicPr>
          <p:cNvPr id="25" name="Picture 24" descr="A screenshot of a web page&#10;&#10;Description automatically generated">
            <a:extLst>
              <a:ext uri="{FF2B5EF4-FFF2-40B4-BE49-F238E27FC236}">
                <a16:creationId xmlns:a16="http://schemas.microsoft.com/office/drawing/2014/main" id="{6475BE7C-33FB-A49E-9F84-2D0171EBCAC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1304140">
            <a:off x="8191601" y="10152215"/>
            <a:ext cx="4539528" cy="4048834"/>
          </a:xfrm>
          <a:prstGeom prst="rect">
            <a:avLst/>
          </a:prstGeom>
        </p:spPr>
      </p:pic>
      <p:grpSp>
        <p:nvGrpSpPr>
          <p:cNvPr id="50" name="Group 49">
            <a:extLst>
              <a:ext uri="{FF2B5EF4-FFF2-40B4-BE49-F238E27FC236}">
                <a16:creationId xmlns:a16="http://schemas.microsoft.com/office/drawing/2014/main" id="{31FF2544-93F1-F001-879E-E3614E1F229F}"/>
              </a:ext>
            </a:extLst>
          </p:cNvPr>
          <p:cNvGrpSpPr/>
          <p:nvPr/>
        </p:nvGrpSpPr>
        <p:grpSpPr>
          <a:xfrm>
            <a:off x="129652" y="25588311"/>
            <a:ext cx="15010175" cy="17117760"/>
            <a:chOff x="376160" y="4891049"/>
            <a:chExt cx="9214848" cy="3997798"/>
          </a:xfrm>
        </p:grpSpPr>
        <p:sp>
          <p:nvSpPr>
            <p:cNvPr id="55" name="Rectangle 54">
              <a:extLst>
                <a:ext uri="{FF2B5EF4-FFF2-40B4-BE49-F238E27FC236}">
                  <a16:creationId xmlns:a16="http://schemas.microsoft.com/office/drawing/2014/main" id="{4997ED49-2794-B380-1678-0EB4215A23CF}"/>
                </a:ext>
              </a:extLst>
            </p:cNvPr>
            <p:cNvSpPr/>
            <p:nvPr/>
          </p:nvSpPr>
          <p:spPr>
            <a:xfrm>
              <a:off x="376160" y="5233916"/>
              <a:ext cx="9214847" cy="365493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sp>
          <p:nvSpPr>
            <p:cNvPr id="54" name="Freeform 3">
              <a:extLst>
                <a:ext uri="{FF2B5EF4-FFF2-40B4-BE49-F238E27FC236}">
                  <a16:creationId xmlns:a16="http://schemas.microsoft.com/office/drawing/2014/main" id="{F18EEA9E-6CD4-DFCF-9FB9-9CFDC5CB8DCC}"/>
                </a:ext>
              </a:extLst>
            </p:cNvPr>
            <p:cNvSpPr/>
            <p:nvPr/>
          </p:nvSpPr>
          <p:spPr>
            <a:xfrm>
              <a:off x="376161" y="4891049"/>
              <a:ext cx="9214847" cy="29427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JLab Electron Scattering Results</a:t>
              </a:r>
              <a:endParaRPr lang="zh-CN" altLang="en-US" sz="3600" b="1" dirty="0">
                <a:latin typeface="Avenir" panose="02000503020000020003" pitchFamily="2" charset="0"/>
              </a:endParaRPr>
            </a:p>
          </p:txBody>
        </p:sp>
      </p:grpSp>
      <p:pic>
        <p:nvPicPr>
          <p:cNvPr id="29" name="Picture 28" descr="A magazine cover with a caliper and a blue ball&#10;&#10;Description automatically generated">
            <a:extLst>
              <a:ext uri="{FF2B5EF4-FFF2-40B4-BE49-F238E27FC236}">
                <a16:creationId xmlns:a16="http://schemas.microsoft.com/office/drawing/2014/main" id="{334ED3CF-A047-3DF4-2F54-3F56377477A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801361">
            <a:off x="10211197" y="6284331"/>
            <a:ext cx="5006771" cy="6438793"/>
          </a:xfrm>
          <a:prstGeom prst="rect">
            <a:avLst/>
          </a:prstGeom>
        </p:spPr>
      </p:pic>
      <p:sp>
        <p:nvSpPr>
          <p:cNvPr id="48" name="TextBox 47">
            <a:extLst>
              <a:ext uri="{FF2B5EF4-FFF2-40B4-BE49-F238E27FC236}">
                <a16:creationId xmlns:a16="http://schemas.microsoft.com/office/drawing/2014/main" id="{8F7BEB72-035D-6943-4FC3-907CA321457E}"/>
              </a:ext>
            </a:extLst>
          </p:cNvPr>
          <p:cNvSpPr txBox="1"/>
          <p:nvPr/>
        </p:nvSpPr>
        <p:spPr>
          <a:xfrm>
            <a:off x="15641292" y="6380685"/>
            <a:ext cx="6441822" cy="2308324"/>
          </a:xfrm>
          <a:prstGeom prst="rect">
            <a:avLst/>
          </a:prstGeom>
          <a:noFill/>
          <a:ln>
            <a:noFill/>
          </a:ln>
        </p:spPr>
        <p:txBody>
          <a:bodyPr wrap="square" rtlCol="0">
            <a:spAutoFit/>
          </a:bodyPr>
          <a:lstStyle/>
          <a:p>
            <a:r>
              <a:rPr lang="en-US" sz="2400" dirty="0">
                <a:latin typeface="Avenir" panose="02000503020000020003"/>
              </a:rPr>
              <a:t>In 2010, an experiment found the proton radius from measuring the energy levels of muonic hydrogen and found a value lower than any other measurement of the proton radius from normal hydrogen. This measurement had only a 1 in 100 billion chance to be a random chance.</a:t>
            </a:r>
          </a:p>
        </p:txBody>
      </p:sp>
      <p:pic>
        <p:nvPicPr>
          <p:cNvPr id="56" name="Picture 55" descr="A graph of a graph showing a number of electrons&#10;&#10;Description automatically generated with medium confidence">
            <a:extLst>
              <a:ext uri="{FF2B5EF4-FFF2-40B4-BE49-F238E27FC236}">
                <a16:creationId xmlns:a16="http://schemas.microsoft.com/office/drawing/2014/main" id="{FFB16223-AE75-9643-AE8D-4580EC6DFE2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03398" y="27835266"/>
            <a:ext cx="8885258" cy="4116992"/>
          </a:xfrm>
          <a:prstGeom prst="rect">
            <a:avLst/>
          </a:prstGeom>
        </p:spPr>
      </p:pic>
      <p:sp>
        <p:nvSpPr>
          <p:cNvPr id="60" name="TextBox 59">
            <a:extLst>
              <a:ext uri="{FF2B5EF4-FFF2-40B4-BE49-F238E27FC236}">
                <a16:creationId xmlns:a16="http://schemas.microsoft.com/office/drawing/2014/main" id="{84E8FC4D-5906-FB71-BEFC-6415DF3D7364}"/>
              </a:ext>
            </a:extLst>
          </p:cNvPr>
          <p:cNvSpPr txBox="1"/>
          <p:nvPr/>
        </p:nvSpPr>
        <p:spPr>
          <a:xfrm>
            <a:off x="11023473" y="16059562"/>
            <a:ext cx="4913142" cy="2077492"/>
          </a:xfrm>
          <a:prstGeom prst="rect">
            <a:avLst/>
          </a:prstGeom>
          <a:noFill/>
          <a:ln>
            <a:solidFill>
              <a:schemeClr val="accent1">
                <a:shade val="50000"/>
              </a:schemeClr>
            </a:solidFill>
          </a:ln>
        </p:spPr>
        <p:txBody>
          <a:bodyPr wrap="square" tIns="91440" rtlCol="0">
            <a:spAutoFit/>
          </a:bodyPr>
          <a:lstStyle>
            <a:defPPr>
              <a:defRPr lang="en-US"/>
            </a:defPPr>
            <a:lvl1pPr algn="ctr">
              <a:defRPr>
                <a:latin typeface="Avenir" panose="02000503020000020003" pitchFamily="2" charset="0"/>
              </a:defRPr>
            </a:lvl1pPr>
          </a:lstStyle>
          <a:p>
            <a:r>
              <a:rPr lang="en-US" dirty="0"/>
              <a:t>To solve the proton radius puzzle, a new high precision electron scattering experiment on hydrogen was performed in Hall B at JLab. It used a completely unique target design along with covering a large angular range using a magnetic spectrometer free electromagnetic calorimeter.</a:t>
            </a:r>
          </a:p>
        </p:txBody>
      </p:sp>
      <p:pic>
        <p:nvPicPr>
          <p:cNvPr id="61" name="Picture 60" descr="A machine with a hole in it&#10;&#10;Description automatically generated">
            <a:extLst>
              <a:ext uri="{FF2B5EF4-FFF2-40B4-BE49-F238E27FC236}">
                <a16:creationId xmlns:a16="http://schemas.microsoft.com/office/drawing/2014/main" id="{D83E64C4-83DA-CF9D-8031-5C60462B86C9}"/>
              </a:ext>
            </a:extLst>
          </p:cNvPr>
          <p:cNvPicPr>
            <a:picLocks noChangeAspect="1"/>
          </p:cNvPicPr>
          <p:nvPr/>
        </p:nvPicPr>
        <p:blipFill rotWithShape="1">
          <a:blip r:embed="rId23">
            <a:extLst>
              <a:ext uri="{28A0092B-C50C-407E-A947-70E740481C1C}">
                <a14:useLocalDpi xmlns:a14="http://schemas.microsoft.com/office/drawing/2010/main" val="0"/>
              </a:ext>
            </a:extLst>
          </a:blip>
          <a:srcRect t="15247" b="8250"/>
          <a:stretch/>
        </p:blipFill>
        <p:spPr>
          <a:xfrm>
            <a:off x="393119" y="20185257"/>
            <a:ext cx="4293374" cy="4379400"/>
          </a:xfrm>
          <a:prstGeom prst="rect">
            <a:avLst/>
          </a:prstGeom>
        </p:spPr>
      </p:pic>
      <p:pic>
        <p:nvPicPr>
          <p:cNvPr id="33" name="Picture 32" descr="A large white cylinder in a factory&#10;&#10;Description automatically generated">
            <a:extLst>
              <a:ext uri="{FF2B5EF4-FFF2-40B4-BE49-F238E27FC236}">
                <a16:creationId xmlns:a16="http://schemas.microsoft.com/office/drawing/2014/main" id="{FB0E5F9D-EE3A-1FB1-A245-D4B0135B182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161" y="27190699"/>
            <a:ext cx="5567237" cy="8850331"/>
          </a:xfrm>
          <a:prstGeom prst="rect">
            <a:avLst/>
          </a:prstGeom>
        </p:spPr>
      </p:pic>
      <p:sp>
        <p:nvSpPr>
          <p:cNvPr id="79" name="Rectangle 78">
            <a:extLst>
              <a:ext uri="{FF2B5EF4-FFF2-40B4-BE49-F238E27FC236}">
                <a16:creationId xmlns:a16="http://schemas.microsoft.com/office/drawing/2014/main" id="{E545BBEE-D74C-DF38-6DB5-EA95C21AC3E1}"/>
              </a:ext>
            </a:extLst>
          </p:cNvPr>
          <p:cNvSpPr/>
          <p:nvPr/>
        </p:nvSpPr>
        <p:spPr>
          <a:xfrm>
            <a:off x="22620134" y="35572688"/>
            <a:ext cx="5743134" cy="369332"/>
          </a:xfrm>
          <a:prstGeom prst="rect">
            <a:avLst/>
          </a:prstGeom>
        </p:spPr>
        <p:txBody>
          <a:bodyPr wrap="square">
            <a:spAutoFit/>
          </a:bodyPr>
          <a:lstStyle/>
          <a:p>
            <a:endParaRPr lang="en-US" dirty="0">
              <a:latin typeface="Avenir" panose="02000503020000020003" pitchFamily="2" charset="0"/>
            </a:endParaRPr>
          </a:p>
        </p:txBody>
      </p:sp>
      <p:sp>
        <p:nvSpPr>
          <p:cNvPr id="80" name="TextBox 79">
            <a:extLst>
              <a:ext uri="{FF2B5EF4-FFF2-40B4-BE49-F238E27FC236}">
                <a16:creationId xmlns:a16="http://schemas.microsoft.com/office/drawing/2014/main" id="{B7784BAB-A935-FE19-ACE9-1BADFAD995EE}"/>
              </a:ext>
            </a:extLst>
          </p:cNvPr>
          <p:cNvSpPr txBox="1"/>
          <p:nvPr/>
        </p:nvSpPr>
        <p:spPr>
          <a:xfrm>
            <a:off x="15573996" y="27190700"/>
            <a:ext cx="14560452" cy="2554545"/>
          </a:xfrm>
          <a:prstGeom prst="rect">
            <a:avLst/>
          </a:prstGeom>
          <a:noFill/>
          <a:ln>
            <a:noFill/>
          </a:ln>
        </p:spPr>
        <p:txBody>
          <a:bodyPr wrap="square" rtlCol="0">
            <a:spAutoFit/>
          </a:bodyPr>
          <a:lstStyle/>
          <a:p>
            <a:r>
              <a:rPr lang="en-US" sz="2000" dirty="0">
                <a:latin typeface="Avenir" panose="02000503020000020003"/>
              </a:rPr>
              <a:t>Three more experiments utilizing the PRad apparatus are on the way here at JLab.</a:t>
            </a:r>
          </a:p>
          <a:p>
            <a:endParaRPr lang="en-US" sz="2000" dirty="0">
              <a:latin typeface="Avenir" panose="02000503020000020003"/>
            </a:endParaRPr>
          </a:p>
          <a:p>
            <a:pPr marL="342900" indent="-342900">
              <a:buFont typeface="Arial" panose="020B0604020202020204" pitchFamily="34" charset="0"/>
              <a:buChar char="•"/>
            </a:pPr>
            <a:r>
              <a:rPr lang="en-US" sz="2000" b="1" u="sng" dirty="0">
                <a:latin typeface="Avenir" panose="02000503020000020003"/>
              </a:rPr>
              <a:t>PRad II</a:t>
            </a:r>
            <a:r>
              <a:rPr lang="en-US" sz="2000" b="1" dirty="0">
                <a:latin typeface="Avenir" panose="02000503020000020003"/>
              </a:rPr>
              <a:t>:</a:t>
            </a:r>
            <a:endParaRPr lang="en-US" sz="2000" dirty="0">
              <a:latin typeface="Avenir" panose="02000503020000020003"/>
            </a:endParaRPr>
          </a:p>
          <a:p>
            <a:pPr marL="800100" lvl="1" indent="-342900">
              <a:buFont typeface="Arial" panose="020B0604020202020204" pitchFamily="34" charset="0"/>
              <a:buChar char="•"/>
            </a:pPr>
            <a:r>
              <a:rPr lang="en-US" sz="2000" dirty="0">
                <a:latin typeface="Avenir" panose="02000503020000020003"/>
              </a:rPr>
              <a:t>After the original PRad experiment found such novel results and is giving answers pointing in the direction of the true size of the proton, there is an approved experiment to repeat this measurement with many improvements. This new measurement will use more beam time, with better position information, with a better understanding of and ability to control any uncertainties, and some new electronics. This is expected to be the highest precision measurement of the proton radius using the electron scattering method.</a:t>
            </a:r>
          </a:p>
        </p:txBody>
      </p:sp>
      <p:pic>
        <p:nvPicPr>
          <p:cNvPr id="81" name="Picture 80" descr="A diagram of a physics experiment&#10;&#10;Description automatically generated">
            <a:extLst>
              <a:ext uri="{FF2B5EF4-FFF2-40B4-BE49-F238E27FC236}">
                <a16:creationId xmlns:a16="http://schemas.microsoft.com/office/drawing/2014/main" id="{245C8849-0CBB-8D7C-A6E4-114096CE23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040256" y="36973868"/>
            <a:ext cx="3801908" cy="4284938"/>
          </a:xfrm>
          <a:prstGeom prst="rect">
            <a:avLst/>
          </a:prstGeom>
        </p:spPr>
      </p:pic>
      <p:pic>
        <p:nvPicPr>
          <p:cNvPr id="82" name="Picture 81" descr="A graph of a graph of a number of objects&#10;&#10;Description automatically generated with medium confidence">
            <a:extLst>
              <a:ext uri="{FF2B5EF4-FFF2-40B4-BE49-F238E27FC236}">
                <a16:creationId xmlns:a16="http://schemas.microsoft.com/office/drawing/2014/main" id="{1DBFE7A2-0B12-3B62-12D1-CB8218B7F9F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893945" y="29879547"/>
            <a:ext cx="10060754" cy="4735270"/>
          </a:xfrm>
          <a:prstGeom prst="rect">
            <a:avLst/>
          </a:prstGeom>
        </p:spPr>
      </p:pic>
      <p:pic>
        <p:nvPicPr>
          <p:cNvPr id="84" name="Picture 83" descr="A screenshot of a news article&#10;&#10;Description automatically generated">
            <a:extLst>
              <a:ext uri="{FF2B5EF4-FFF2-40B4-BE49-F238E27FC236}">
                <a16:creationId xmlns:a16="http://schemas.microsoft.com/office/drawing/2014/main" id="{6123BADB-8B93-C665-30FA-D1D3C48D541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650055" y="32058021"/>
            <a:ext cx="7859854" cy="9231239"/>
          </a:xfrm>
          <a:prstGeom prst="rect">
            <a:avLst/>
          </a:prstGeom>
        </p:spPr>
      </p:pic>
      <p:sp>
        <p:nvSpPr>
          <p:cNvPr id="85" name="TextBox 84">
            <a:extLst>
              <a:ext uri="{FF2B5EF4-FFF2-40B4-BE49-F238E27FC236}">
                <a16:creationId xmlns:a16="http://schemas.microsoft.com/office/drawing/2014/main" id="{98CC408D-C369-C8D4-B337-8ED7D67FDB1C}"/>
              </a:ext>
            </a:extLst>
          </p:cNvPr>
          <p:cNvSpPr txBox="1"/>
          <p:nvPr/>
        </p:nvSpPr>
        <p:spPr>
          <a:xfrm>
            <a:off x="8409413" y="27245094"/>
            <a:ext cx="4341138" cy="415498"/>
          </a:xfrm>
          <a:prstGeom prst="rect">
            <a:avLst/>
          </a:prstGeom>
          <a:noFill/>
          <a:ln>
            <a:solidFill>
              <a:schemeClr val="accent1">
                <a:shade val="50000"/>
              </a:schemeClr>
            </a:solidFill>
          </a:ln>
        </p:spPr>
        <p:txBody>
          <a:bodyPr wrap="square" tIns="91440" rtlCol="0">
            <a:spAutoFit/>
          </a:bodyPr>
          <a:lstStyle>
            <a:defPPr>
              <a:defRPr lang="en-US"/>
            </a:defPPr>
            <a:lvl1pPr algn="ctr">
              <a:defRPr>
                <a:latin typeface="Avenir" panose="02000503020000020003" pitchFamily="2" charset="0"/>
              </a:defRPr>
            </a:lvl1pPr>
          </a:lstStyle>
          <a:p>
            <a:r>
              <a:rPr lang="en-US" dirty="0"/>
              <a:t>Results from 2019 Nature article</a:t>
            </a:r>
          </a:p>
        </p:txBody>
      </p:sp>
      <p:sp>
        <p:nvSpPr>
          <p:cNvPr id="89" name="TextBox 88">
            <a:extLst>
              <a:ext uri="{FF2B5EF4-FFF2-40B4-BE49-F238E27FC236}">
                <a16:creationId xmlns:a16="http://schemas.microsoft.com/office/drawing/2014/main" id="{5DCB7D1E-D10C-4027-E881-6F1F2CB72E5A}"/>
              </a:ext>
            </a:extLst>
          </p:cNvPr>
          <p:cNvSpPr txBox="1"/>
          <p:nvPr/>
        </p:nvSpPr>
        <p:spPr>
          <a:xfrm>
            <a:off x="6725821" y="41386562"/>
            <a:ext cx="7784088" cy="1246495"/>
          </a:xfrm>
          <a:prstGeom prst="rect">
            <a:avLst/>
          </a:prstGeom>
          <a:noFill/>
          <a:ln>
            <a:solidFill>
              <a:schemeClr val="accent1">
                <a:shade val="50000"/>
              </a:schemeClr>
            </a:solidFill>
          </a:ln>
        </p:spPr>
        <p:txBody>
          <a:bodyPr wrap="square" tIns="91440" rtlCol="0">
            <a:spAutoFit/>
          </a:bodyPr>
          <a:lstStyle>
            <a:defPPr>
              <a:defRPr lang="en-US"/>
            </a:defPPr>
            <a:lvl1pPr algn="ctr">
              <a:defRPr>
                <a:latin typeface="Avenir" panose="02000503020000020003" pitchFamily="2" charset="0"/>
              </a:defRPr>
            </a:lvl1pPr>
          </a:lstStyle>
          <a:p>
            <a:r>
              <a:rPr lang="en-US" dirty="0"/>
              <a:t>The smaller proton radius was confirmed with the new measurement by the PRad group. This suggested that some new force was not the cause of the puzzle. This has now been corroborated by 2 of 3 energy level measurements in recent years.</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AE33227-6412-3D0D-3819-64E948AC666A}"/>
                  </a:ext>
                </a:extLst>
              </p:cNvPr>
              <p:cNvSpPr txBox="1"/>
              <p:nvPr/>
            </p:nvSpPr>
            <p:spPr>
              <a:xfrm>
                <a:off x="15573996" y="41363115"/>
                <a:ext cx="14349658" cy="1022652"/>
              </a:xfrm>
              <a:prstGeom prst="rect">
                <a:avLst/>
              </a:prstGeom>
              <a:noFill/>
              <a:ln>
                <a:noFill/>
              </a:ln>
            </p:spPr>
            <p:txBody>
              <a:bodyPr wrap="square" rtlCol="0">
                <a:spAutoFit/>
              </a:bodyPr>
              <a:lstStyle/>
              <a:p>
                <a14:m>
                  <m:oMath xmlns:m="http://schemas.openxmlformats.org/officeDocument/2006/math">
                    <m:sSup>
                      <m:sSupPr>
                        <m:ctrlPr>
                          <a:rPr lang="en-US" sz="2000" b="1" i="1" u="sng" smtClean="0">
                            <a:latin typeface="Cambria Math" panose="02040503050406030204" pitchFamily="18" charset="0"/>
                          </a:rPr>
                        </m:ctrlPr>
                      </m:sSupPr>
                      <m:e>
                        <m:r>
                          <a:rPr lang="en-US" sz="2000" b="1" i="1" u="sng" smtClean="0">
                            <a:latin typeface="Cambria Math" panose="02040503050406030204" pitchFamily="18" charset="0"/>
                            <a:ea typeface="Cambria Math" panose="02040503050406030204" pitchFamily="18" charset="0"/>
                          </a:rPr>
                          <m:t>𝝅</m:t>
                        </m:r>
                      </m:e>
                      <m:sup>
                        <m:r>
                          <a:rPr lang="en-US" sz="2000" b="1" i="1" u="sng" smtClean="0">
                            <a:latin typeface="Cambria Math" panose="02040503050406030204" pitchFamily="18" charset="0"/>
                          </a:rPr>
                          <m:t>𝟎</m:t>
                        </m:r>
                      </m:sup>
                    </m:sSup>
                  </m:oMath>
                </a14:m>
                <a:r>
                  <a:rPr lang="en-US" sz="2000" b="1" u="sng" dirty="0">
                    <a:latin typeface="Avenir" panose="02000503020000020003"/>
                  </a:rPr>
                  <a:t> TFF</a:t>
                </a:r>
                <a:r>
                  <a:rPr lang="en-US" sz="2000" b="1" dirty="0">
                    <a:latin typeface="Avenir" panose="02000503020000020003"/>
                  </a:rPr>
                  <a:t>:</a:t>
                </a:r>
              </a:p>
              <a:p>
                <a:pPr marL="342900" indent="-342900">
                  <a:buFont typeface="Arial" panose="020B0604020202020204" pitchFamily="34" charset="0"/>
                  <a:buChar char="•"/>
                </a:pPr>
                <a:r>
                  <a:rPr lang="en-US" sz="2000" dirty="0">
                    <a:latin typeface="Avenir" panose="02000503020000020003"/>
                  </a:rPr>
                  <a:t>Using higher energy beams with the PRad setup a new experiment will make a high precision measurement of how the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𝜋</m:t>
                        </m:r>
                      </m:e>
                      <m:sup>
                        <m:r>
                          <a:rPr lang="en-US" sz="2000" b="0" i="1" smtClean="0">
                            <a:latin typeface="Cambria Math" panose="02040503050406030204" pitchFamily="18" charset="0"/>
                          </a:rPr>
                          <m:t>0</m:t>
                        </m:r>
                      </m:sup>
                    </m:sSup>
                  </m:oMath>
                </a14:m>
                <a:r>
                  <a:rPr lang="en-US" sz="2000" dirty="0">
                    <a:latin typeface="Avenir" panose="02000503020000020003"/>
                  </a:rPr>
                  <a:t> particle decays into 2-gamma rays.</a:t>
                </a:r>
              </a:p>
            </p:txBody>
          </p:sp>
        </mc:Choice>
        <mc:Fallback xmlns="">
          <p:sp>
            <p:nvSpPr>
              <p:cNvPr id="90" name="TextBox 89">
                <a:extLst>
                  <a:ext uri="{FF2B5EF4-FFF2-40B4-BE49-F238E27FC236}">
                    <a16:creationId xmlns:a16="http://schemas.microsoft.com/office/drawing/2014/main" id="{8AE33227-6412-3D0D-3819-64E948AC666A}"/>
                  </a:ext>
                </a:extLst>
              </p:cNvPr>
              <p:cNvSpPr txBox="1">
                <a:spLocks noRot="1" noChangeAspect="1" noMove="1" noResize="1" noEditPoints="1" noAdjustHandles="1" noChangeArrowheads="1" noChangeShapeType="1" noTextEdit="1"/>
              </p:cNvSpPr>
              <p:nvPr/>
            </p:nvSpPr>
            <p:spPr>
              <a:xfrm>
                <a:off x="15573996" y="41363115"/>
                <a:ext cx="14349658" cy="1022652"/>
              </a:xfrm>
              <a:prstGeom prst="rect">
                <a:avLst/>
              </a:prstGeom>
              <a:blipFill>
                <a:blip r:embed="rId28"/>
                <a:stretch>
                  <a:fillRect l="-354" t="-1220" b="-9756"/>
                </a:stretch>
              </a:blipFill>
              <a:ln>
                <a:noFill/>
              </a:ln>
            </p:spPr>
            <p:txBody>
              <a:bodyPr/>
              <a:lstStyle/>
              <a:p>
                <a:r>
                  <a:rPr lang="en-US">
                    <a:noFill/>
                  </a:rPr>
                  <a:t> </a:t>
                </a:r>
              </a:p>
            </p:txBody>
          </p:sp>
        </mc:Fallback>
      </mc:AlternateContent>
      <p:sp>
        <p:nvSpPr>
          <p:cNvPr id="92" name="TextBox 91">
            <a:extLst>
              <a:ext uri="{FF2B5EF4-FFF2-40B4-BE49-F238E27FC236}">
                <a16:creationId xmlns:a16="http://schemas.microsoft.com/office/drawing/2014/main" id="{366B465B-C536-D3E5-99FA-FDB27B30CDE5}"/>
              </a:ext>
            </a:extLst>
          </p:cNvPr>
          <p:cNvSpPr txBox="1"/>
          <p:nvPr/>
        </p:nvSpPr>
        <p:spPr>
          <a:xfrm>
            <a:off x="15551080" y="34883685"/>
            <a:ext cx="14505430" cy="1908215"/>
          </a:xfrm>
          <a:prstGeom prst="rect">
            <a:avLst/>
          </a:prstGeom>
          <a:noFill/>
          <a:ln>
            <a:noFill/>
          </a:ln>
        </p:spPr>
        <p:txBody>
          <a:bodyPr wrap="square" rtlCol="0">
            <a:spAutoFit/>
          </a:bodyPr>
          <a:lstStyle/>
          <a:p>
            <a:r>
              <a:rPr lang="en-US" sz="2000" b="1" u="sng" dirty="0">
                <a:latin typeface="Avenir" panose="02000503020000020003"/>
              </a:rPr>
              <a:t>Direct Detection Search for Dark Matter</a:t>
            </a:r>
            <a:r>
              <a:rPr lang="en-US" sz="2000" b="1" dirty="0">
                <a:latin typeface="Avenir" panose="02000503020000020003"/>
              </a:rPr>
              <a:t>:</a:t>
            </a:r>
          </a:p>
          <a:p>
            <a:pPr marL="342900" indent="-342900">
              <a:buFont typeface="Arial" panose="020B0604020202020204" pitchFamily="34" charset="0"/>
              <a:buChar char="•"/>
            </a:pPr>
            <a:r>
              <a:rPr lang="en-US" sz="2000" dirty="0">
                <a:latin typeface="Avenir" panose="02000503020000020003"/>
              </a:rPr>
              <a:t>A search for “Dark Light”, or a dark matter equivalent of a photon called A’ or X. This search will cover sweep over a mass region from 3-60 MeV and make use of the highly precise central crystal region of HyCal. This will be able to cover the entire phase space region of a potential 17 MeV particle (X17) that has been observed in other experiments in recent years. The target will be a thin Tantalum sheet. PRad’s magnet-less setup is perfect for high precision measurements of small likelihood processes like Dark Matter interactions.</a:t>
            </a:r>
          </a:p>
          <a:p>
            <a:endParaRPr lang="en-US" dirty="0"/>
          </a:p>
        </p:txBody>
      </p:sp>
      <p:sp>
        <p:nvSpPr>
          <p:cNvPr id="94" name="TextBox 93">
            <a:extLst>
              <a:ext uri="{FF2B5EF4-FFF2-40B4-BE49-F238E27FC236}">
                <a16:creationId xmlns:a16="http://schemas.microsoft.com/office/drawing/2014/main" id="{5A9AD0C7-7BC2-C01C-6B2C-7501192B3741}"/>
              </a:ext>
            </a:extLst>
          </p:cNvPr>
          <p:cNvSpPr txBox="1"/>
          <p:nvPr/>
        </p:nvSpPr>
        <p:spPr>
          <a:xfrm>
            <a:off x="26519574" y="30986507"/>
            <a:ext cx="2751566" cy="1938992"/>
          </a:xfrm>
          <a:prstGeom prst="rect">
            <a:avLst/>
          </a:prstGeom>
          <a:noFill/>
          <a:ln>
            <a:solidFill>
              <a:schemeClr val="tx1"/>
            </a:solidFill>
          </a:ln>
        </p:spPr>
        <p:txBody>
          <a:bodyPr wrap="square" rtlCol="0">
            <a:spAutoFit/>
          </a:bodyPr>
          <a:lstStyle/>
          <a:p>
            <a:pPr algn="ctr"/>
            <a:r>
              <a:rPr lang="en-US" sz="2000" dirty="0" err="1">
                <a:latin typeface="Avenir" panose="02000503020000020003"/>
              </a:rPr>
              <a:t>PRad</a:t>
            </a:r>
            <a:r>
              <a:rPr lang="en-US" sz="2000" dirty="0">
                <a:latin typeface="Avenir" panose="02000503020000020003"/>
              </a:rPr>
              <a:t>-II Projected a much smaller error bar, a significant improvement of the measurement precision</a:t>
            </a:r>
          </a:p>
        </p:txBody>
      </p:sp>
      <p:pic>
        <p:nvPicPr>
          <p:cNvPr id="98" name="Picture 97" descr="A ruler and balls of different colors&#10;&#10;Description automatically generated">
            <a:extLst>
              <a:ext uri="{FF2B5EF4-FFF2-40B4-BE49-F238E27FC236}">
                <a16:creationId xmlns:a16="http://schemas.microsoft.com/office/drawing/2014/main" id="{A4B00124-9E21-D92A-2A37-1B9C0190F93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261896" y="11136728"/>
            <a:ext cx="4437916" cy="3254472"/>
          </a:xfrm>
          <a:prstGeom prst="rect">
            <a:avLst/>
          </a:prstGeom>
        </p:spPr>
      </p:pic>
      <p:pic>
        <p:nvPicPr>
          <p:cNvPr id="4" name="Picture 3" descr="A group of men working in a factory&#10;&#10;Description automatically generated">
            <a:extLst>
              <a:ext uri="{FF2B5EF4-FFF2-40B4-BE49-F238E27FC236}">
                <a16:creationId xmlns:a16="http://schemas.microsoft.com/office/drawing/2014/main" id="{556E5D7B-7655-D1D0-C82F-02FAB902A55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951609" y="20157601"/>
            <a:ext cx="5918751" cy="4441925"/>
          </a:xfrm>
          <a:prstGeom prst="rect">
            <a:avLst/>
          </a:prstGeom>
        </p:spPr>
      </p:pic>
      <p:pic>
        <p:nvPicPr>
          <p:cNvPr id="5" name="Picture 4" descr="A close-up of a micrometer&#10;&#10;Description automatically generated">
            <a:extLst>
              <a:ext uri="{FF2B5EF4-FFF2-40B4-BE49-F238E27FC236}">
                <a16:creationId xmlns:a16="http://schemas.microsoft.com/office/drawing/2014/main" id="{BF4452A5-0967-2EF7-2D20-71B5A10BCB8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87183" y="36791900"/>
            <a:ext cx="5642968" cy="5797360"/>
          </a:xfrm>
          <a:prstGeom prst="rect">
            <a:avLst/>
          </a:prstGeom>
        </p:spPr>
      </p:pic>
      <p:pic>
        <p:nvPicPr>
          <p:cNvPr id="9" name="Picture 8" descr="A diagram of a dark phase&#10;&#10;Description automatically generated">
            <a:extLst>
              <a:ext uri="{FF2B5EF4-FFF2-40B4-BE49-F238E27FC236}">
                <a16:creationId xmlns:a16="http://schemas.microsoft.com/office/drawing/2014/main" id="{7718AC18-FE62-6EBD-B30C-E5B33E32532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0474864" y="37297414"/>
            <a:ext cx="8976395" cy="3400262"/>
          </a:xfrm>
          <a:prstGeom prst="rect">
            <a:avLst/>
          </a:prstGeom>
        </p:spPr>
      </p:pic>
      <p:grpSp>
        <p:nvGrpSpPr>
          <p:cNvPr id="2" name="Group 1">
            <a:extLst>
              <a:ext uri="{FF2B5EF4-FFF2-40B4-BE49-F238E27FC236}">
                <a16:creationId xmlns:a16="http://schemas.microsoft.com/office/drawing/2014/main" id="{ABFEA07A-9297-DC14-BF6E-50394CFD27ED}"/>
              </a:ext>
            </a:extLst>
          </p:cNvPr>
          <p:cNvGrpSpPr/>
          <p:nvPr/>
        </p:nvGrpSpPr>
        <p:grpSpPr>
          <a:xfrm>
            <a:off x="171000" y="490103"/>
            <a:ext cx="4343401" cy="3578267"/>
            <a:chOff x="196851" y="57676"/>
            <a:chExt cx="4343401" cy="3578267"/>
          </a:xfrm>
        </p:grpSpPr>
        <p:pic>
          <p:nvPicPr>
            <p:cNvPr id="6" name="Picture 3">
              <a:extLst>
                <a:ext uri="{FF2B5EF4-FFF2-40B4-BE49-F238E27FC236}">
                  <a16:creationId xmlns:a16="http://schemas.microsoft.com/office/drawing/2014/main" id="{2569E5F9-3605-4367-0254-3CD440D752C8}"/>
                </a:ext>
              </a:extLst>
            </p:cNvPr>
            <p:cNvPicPr>
              <a:picLocks noChangeAspect="1" noChangeArrowheads="1"/>
            </p:cNvPicPr>
            <p:nvPr/>
          </p:nvPicPr>
          <p:blipFill rotWithShape="1">
            <a:blip r:embed="rId33"/>
            <a:srcRect l="1342" t="2985" r="1115" b="3989"/>
            <a:stretch/>
          </p:blipFill>
          <p:spPr bwMode="auto">
            <a:xfrm>
              <a:off x="196852" y="2349500"/>
              <a:ext cx="4343400" cy="1286443"/>
            </a:xfrm>
            <a:prstGeom prst="rect">
              <a:avLst/>
            </a:prstGeom>
            <a:noFill/>
          </p:spPr>
        </p:pic>
        <p:pic>
          <p:nvPicPr>
            <p:cNvPr id="7" name="Picture 6">
              <a:extLst>
                <a:ext uri="{FF2B5EF4-FFF2-40B4-BE49-F238E27FC236}">
                  <a16:creationId xmlns:a16="http://schemas.microsoft.com/office/drawing/2014/main" id="{1305147C-8F48-288E-8D4A-DE6F650EE17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8" name="Picture 7" descr="A black and red text&#10;&#10;Description automatically generated">
            <a:extLst>
              <a:ext uri="{FF2B5EF4-FFF2-40B4-BE49-F238E27FC236}">
                <a16:creationId xmlns:a16="http://schemas.microsoft.com/office/drawing/2014/main" id="{5FB13ED8-BE5C-445A-D151-AF9025A94D87}"/>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cxnSp>
        <p:nvCxnSpPr>
          <p:cNvPr id="11" name="Straight Arrow Connector 10">
            <a:extLst>
              <a:ext uri="{FF2B5EF4-FFF2-40B4-BE49-F238E27FC236}">
                <a16:creationId xmlns:a16="http://schemas.microsoft.com/office/drawing/2014/main" id="{2F2F3FCF-BA17-566D-84DF-A85A90D998C4}"/>
              </a:ext>
            </a:extLst>
          </p:cNvPr>
          <p:cNvCxnSpPr>
            <a:cxnSpLocks/>
          </p:cNvCxnSpPr>
          <p:nvPr/>
        </p:nvCxnSpPr>
        <p:spPr>
          <a:xfrm flipH="1">
            <a:off x="19932650" y="32448500"/>
            <a:ext cx="6586924" cy="91440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738803-6659-3C12-3B38-FAE685A2BA0D}"/>
              </a:ext>
            </a:extLst>
          </p:cNvPr>
          <p:cNvSpPr txBox="1"/>
          <p:nvPr/>
        </p:nvSpPr>
        <p:spPr>
          <a:xfrm>
            <a:off x="280479" y="24670420"/>
            <a:ext cx="10576882"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Left: Windowless target cell.  We feed cold hydrogen gas in this box.  The electrons pass through the little holes in the foil. Right: the crew installing the target on the beamline</a:t>
            </a:r>
          </a:p>
        </p:txBody>
      </p:sp>
      <p:sp>
        <p:nvSpPr>
          <p:cNvPr id="15" name="TextBox 14">
            <a:extLst>
              <a:ext uri="{FF2B5EF4-FFF2-40B4-BE49-F238E27FC236}">
                <a16:creationId xmlns:a16="http://schemas.microsoft.com/office/drawing/2014/main" id="{26EF7B90-0F81-9634-38C5-2061AF094EED}"/>
              </a:ext>
            </a:extLst>
          </p:cNvPr>
          <p:cNvSpPr txBox="1"/>
          <p:nvPr/>
        </p:nvSpPr>
        <p:spPr>
          <a:xfrm>
            <a:off x="11084270" y="23587198"/>
            <a:ext cx="4893807" cy="1800493"/>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The ”heart” of the experiment, the electromagnetic calorimeter (</a:t>
            </a:r>
            <a:r>
              <a:rPr lang="en-US" dirty="0" err="1">
                <a:latin typeface="Avenir" panose="02000503020000020003" pitchFamily="2" charset="0"/>
              </a:rPr>
              <a:t>HyCal</a:t>
            </a:r>
            <a:r>
              <a:rPr lang="en-US" dirty="0">
                <a:latin typeface="Avenir" panose="02000503020000020003" pitchFamily="2" charset="0"/>
              </a:rPr>
              <a:t>), where scattered electrons are detected. When an electron hits </a:t>
            </a:r>
            <a:r>
              <a:rPr lang="en-US" dirty="0" err="1">
                <a:latin typeface="Avenir" panose="02000503020000020003" pitchFamily="2" charset="0"/>
              </a:rPr>
              <a:t>HyCal</a:t>
            </a:r>
            <a:r>
              <a:rPr lang="en-US" dirty="0">
                <a:latin typeface="Avenir" panose="02000503020000020003" pitchFamily="2" charset="0"/>
              </a:rPr>
              <a:t>, it produces light, the intensity of which is proportional to the electron's energy.</a:t>
            </a:r>
          </a:p>
        </p:txBody>
      </p:sp>
      <p:sp>
        <p:nvSpPr>
          <p:cNvPr id="16" name="TextBox 15">
            <a:extLst>
              <a:ext uri="{FF2B5EF4-FFF2-40B4-BE49-F238E27FC236}">
                <a16:creationId xmlns:a16="http://schemas.microsoft.com/office/drawing/2014/main" id="{DBE888B4-4A56-5E09-659B-52C9460B6C44}"/>
              </a:ext>
            </a:extLst>
          </p:cNvPr>
          <p:cNvSpPr txBox="1"/>
          <p:nvPr/>
        </p:nvSpPr>
        <p:spPr>
          <a:xfrm>
            <a:off x="16074003" y="22466300"/>
            <a:ext cx="2874142" cy="2908489"/>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We used a giant vacuum chamber so that electrons would not interact with anything before they reached the detector. The electrons that did not interact with the target will pass through the pipe at the center of the window.</a:t>
            </a:r>
          </a:p>
        </p:txBody>
      </p:sp>
      <p:sp>
        <p:nvSpPr>
          <p:cNvPr id="23" name="TextBox 22">
            <a:extLst>
              <a:ext uri="{FF2B5EF4-FFF2-40B4-BE49-F238E27FC236}">
                <a16:creationId xmlns:a16="http://schemas.microsoft.com/office/drawing/2014/main" id="{BFB72DC7-5ED4-B633-DC09-4E1B5C505A7A}"/>
              </a:ext>
            </a:extLst>
          </p:cNvPr>
          <p:cNvSpPr txBox="1"/>
          <p:nvPr/>
        </p:nvSpPr>
        <p:spPr>
          <a:xfrm>
            <a:off x="19063211" y="24253334"/>
            <a:ext cx="6088562"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Sneak peek inside the target vacuum chamber. </a:t>
            </a:r>
          </a:p>
          <a:p>
            <a:pPr algn="ctr"/>
            <a:endParaRPr lang="en-US" dirty="0">
              <a:latin typeface="Avenir" panose="02000503020000020003" pitchFamily="2" charset="0"/>
            </a:endParaRPr>
          </a:p>
          <a:p>
            <a:pPr algn="ctr"/>
            <a:r>
              <a:rPr lang="en-US" dirty="0">
                <a:latin typeface="Avenir" panose="02000503020000020003" pitchFamily="2" charset="0"/>
              </a:rPr>
              <a:t>It is freezing in there.</a:t>
            </a:r>
          </a:p>
        </p:txBody>
      </p:sp>
      <p:sp>
        <p:nvSpPr>
          <p:cNvPr id="24" name="TextBox 23">
            <a:extLst>
              <a:ext uri="{FF2B5EF4-FFF2-40B4-BE49-F238E27FC236}">
                <a16:creationId xmlns:a16="http://schemas.microsoft.com/office/drawing/2014/main" id="{ADFE5C98-8FA0-07A2-F633-8488FFA201FB}"/>
              </a:ext>
            </a:extLst>
          </p:cNvPr>
          <p:cNvSpPr txBox="1"/>
          <p:nvPr/>
        </p:nvSpPr>
        <p:spPr>
          <a:xfrm>
            <a:off x="25276653" y="23598269"/>
            <a:ext cx="4714298" cy="1523494"/>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Another detector, called GEM, was placed in front of the calorimeter. </a:t>
            </a:r>
          </a:p>
          <a:p>
            <a:pPr algn="ctr"/>
            <a:endParaRPr lang="en-US" dirty="0">
              <a:latin typeface="Avenir" panose="02000503020000020003" pitchFamily="2" charset="0"/>
            </a:endParaRPr>
          </a:p>
          <a:p>
            <a:pPr algn="ctr"/>
            <a:r>
              <a:rPr lang="en-US" dirty="0">
                <a:latin typeface="Avenir" panose="02000503020000020003" pitchFamily="2" charset="0"/>
              </a:rPr>
              <a:t>It allowed very precise measurement of the electron scattering angle</a:t>
            </a:r>
          </a:p>
        </p:txBody>
      </p:sp>
      <p:sp>
        <p:nvSpPr>
          <p:cNvPr id="26" name="TextBox 25">
            <a:extLst>
              <a:ext uri="{FF2B5EF4-FFF2-40B4-BE49-F238E27FC236}">
                <a16:creationId xmlns:a16="http://schemas.microsoft.com/office/drawing/2014/main" id="{BFC10FBA-E1FF-C05A-E05E-DFA6E11B2F80}"/>
              </a:ext>
            </a:extLst>
          </p:cNvPr>
          <p:cNvSpPr txBox="1"/>
          <p:nvPr/>
        </p:nvSpPr>
        <p:spPr>
          <a:xfrm>
            <a:off x="325048" y="36070216"/>
            <a:ext cx="5567237" cy="692497"/>
          </a:xfrm>
          <a:prstGeom prst="rect">
            <a:avLst/>
          </a:prstGeom>
          <a:noFill/>
          <a:ln>
            <a:solidFill>
              <a:schemeClr val="accent1">
                <a:shade val="50000"/>
              </a:schemeClr>
            </a:solidFill>
          </a:ln>
        </p:spPr>
        <p:txBody>
          <a:bodyPr wrap="square" tIns="91440" rtlCol="0">
            <a:spAutoFit/>
          </a:bodyPr>
          <a:lstStyle>
            <a:defPPr>
              <a:defRPr lang="en-US"/>
            </a:defPPr>
            <a:lvl1pPr algn="ctr">
              <a:defRPr>
                <a:latin typeface="Avenir" panose="02000503020000020003" pitchFamily="2" charset="0"/>
              </a:defRPr>
            </a:lvl1pPr>
          </a:lstStyle>
          <a:p>
            <a:r>
              <a:rPr lang="en-US" dirty="0"/>
              <a:t>Bird's-eye view: Everything is installed and ready to run!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3095</TotalTime>
  <Words>616</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Calibri</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Kelly Tremblay</dc:creator>
  <cp:lastModifiedBy>Maurizio Ungaro</cp:lastModifiedBy>
  <cp:revision>450</cp:revision>
  <cp:lastPrinted>2018-05-08T17:46:28Z</cp:lastPrinted>
  <dcterms:created xsi:type="dcterms:W3CDTF">2006-08-16T00:00:00Z</dcterms:created>
  <dcterms:modified xsi:type="dcterms:W3CDTF">2024-05-22T18:45:53Z</dcterms:modified>
</cp:coreProperties>
</file>